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4"/>
  </p:notesMasterIdLst>
  <p:sldIdLst>
    <p:sldId id="259" r:id="rId2"/>
    <p:sldId id="260" r:id="rId3"/>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96">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3366CC"/>
    <a:srgbClr val="0066CC"/>
    <a:srgbClr val="0000FF"/>
    <a:srgbClr val="FFFF99"/>
    <a:srgbClr val="FFCCCC"/>
    <a:srgbClr val="FFCCFF"/>
    <a:srgbClr val="EE0000"/>
    <a:srgbClr val="CC3300"/>
    <a:srgbClr val="F0F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510" y="34"/>
      </p:cViewPr>
      <p:guideLst>
        <p:guide orient="horz" pos="3896"/>
        <p:guide pos="244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0791" tIns="45395" rIns="90791" bIns="453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5029"/>
          </a:xfrm>
          <a:prstGeom prst="rect">
            <a:avLst/>
          </a:prstGeom>
        </p:spPr>
        <p:txBody>
          <a:bodyPr vert="horz" lIns="90791" tIns="45395" rIns="90791" bIns="45395" rtlCol="0"/>
          <a:lstStyle>
            <a:lvl1pPr algn="r">
              <a:defRPr sz="1200"/>
            </a:lvl1pPr>
          </a:lstStyle>
          <a:p>
            <a:fld id="{70F99883-74AE-4A2C-81B7-5B86A08198C0}" type="datetimeFigureOut">
              <a:rPr kumimoji="1" lang="ja-JP" altLang="en-US" smtClean="0"/>
              <a:t>2018/6/12</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91" tIns="45395" rIns="90791" bIns="45395"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91" tIns="45395" rIns="90791" bIns="453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7"/>
            <a:ext cx="2918830" cy="495028"/>
          </a:xfrm>
          <a:prstGeom prst="rect">
            <a:avLst/>
          </a:prstGeom>
        </p:spPr>
        <p:txBody>
          <a:bodyPr vert="horz" lIns="90791" tIns="45395" rIns="90791" bIns="453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7"/>
            <a:ext cx="2918830" cy="495028"/>
          </a:xfrm>
          <a:prstGeom prst="rect">
            <a:avLst/>
          </a:prstGeom>
        </p:spPr>
        <p:txBody>
          <a:bodyPr vert="horz" lIns="90791" tIns="45395" rIns="90791" bIns="45395"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6/12/2018</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7775575" cy="10907713"/>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attFill prst="pct90">
                <a:fgClr>
                  <a:srgbClr val="002060"/>
                </a:fgClr>
                <a:bgClr>
                  <a:schemeClr val="bg1"/>
                </a:bgClr>
              </a:pattFill>
            </a:endParaRPr>
          </a:p>
        </p:txBody>
      </p:sp>
      <p:sp>
        <p:nvSpPr>
          <p:cNvPr id="14" name="テキスト ボックス 18"/>
          <p:cNvSpPr txBox="1"/>
          <p:nvPr/>
        </p:nvSpPr>
        <p:spPr>
          <a:xfrm>
            <a:off x="4108214" y="9543551"/>
            <a:ext cx="3362459" cy="1200329"/>
          </a:xfrm>
          <a:prstGeom prst="rect">
            <a:avLst/>
          </a:prstGeom>
          <a:solidFill>
            <a:schemeClr val="accent6">
              <a:lumMod val="40000"/>
              <a:lumOff val="60000"/>
            </a:schemeClr>
          </a:solidFill>
          <a:ln w="28575">
            <a:solidFill>
              <a:schemeClr val="accent6"/>
            </a:solidFill>
          </a:ln>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200" b="1" dirty="0">
                <a:solidFill>
                  <a:srgbClr val="002060"/>
                </a:solidFill>
                <a:latin typeface="メイリオ" panose="020B0604030504040204" pitchFamily="50" charset="-128"/>
                <a:ea typeface="メイリオ" panose="020B0604030504040204" pitchFamily="50" charset="-128"/>
              </a:rPr>
              <a:t>山梨医療安全研究会事務局　</a:t>
            </a:r>
            <a:endParaRPr lang="en-US" altLang="ja-JP" sz="1200" b="1" dirty="0">
              <a:solidFill>
                <a:srgbClr val="002060"/>
              </a:solidFill>
              <a:latin typeface="メイリオ" panose="020B0604030504040204" pitchFamily="50" charset="-128"/>
              <a:ea typeface="メイリオ" panose="020B0604030504040204" pitchFamily="50" charset="-128"/>
            </a:endParaRPr>
          </a:p>
          <a:p>
            <a:r>
              <a:rPr lang="ja-JP" altLang="en-US" sz="1200" b="1" dirty="0">
                <a:solidFill>
                  <a:srgbClr val="002060"/>
                </a:solidFill>
                <a:latin typeface="メイリオ" panose="020B0604030504040204" pitchFamily="50" charset="-128"/>
                <a:ea typeface="メイリオ" panose="020B0604030504040204" pitchFamily="50" charset="-128"/>
              </a:rPr>
              <a:t>〒</a:t>
            </a:r>
            <a:r>
              <a:rPr lang="en-US" altLang="ja-JP" sz="1200" b="1" dirty="0">
                <a:solidFill>
                  <a:srgbClr val="002060"/>
                </a:solidFill>
                <a:latin typeface="メイリオ" panose="020B0604030504040204" pitchFamily="50" charset="-128"/>
                <a:ea typeface="メイリオ" panose="020B0604030504040204" pitchFamily="50" charset="-128"/>
              </a:rPr>
              <a:t>402-8580</a:t>
            </a:r>
            <a:r>
              <a:rPr lang="ja-JP" altLang="en-US" sz="1200" b="1" dirty="0">
                <a:solidFill>
                  <a:srgbClr val="002060"/>
                </a:solidFill>
                <a:latin typeface="メイリオ" panose="020B0604030504040204" pitchFamily="50" charset="-128"/>
                <a:ea typeface="メイリオ" panose="020B0604030504040204" pitchFamily="50" charset="-128"/>
              </a:rPr>
              <a:t>　山梨県都留市四日市場</a:t>
            </a:r>
            <a:r>
              <a:rPr lang="en-US" altLang="ja-JP" sz="1200" b="1" dirty="0">
                <a:solidFill>
                  <a:srgbClr val="002060"/>
                </a:solidFill>
                <a:latin typeface="メイリオ" panose="020B0604030504040204" pitchFamily="50" charset="-128"/>
                <a:ea typeface="メイリオ" panose="020B0604030504040204" pitchFamily="50" charset="-128"/>
              </a:rPr>
              <a:t>909-2</a:t>
            </a:r>
          </a:p>
          <a:p>
            <a:r>
              <a:rPr lang="ja-JP" altLang="en-US" sz="1200" b="1" dirty="0">
                <a:solidFill>
                  <a:srgbClr val="002060"/>
                </a:solidFill>
                <a:latin typeface="メイリオ" panose="020B0604030504040204" pitchFamily="50" charset="-128"/>
                <a:ea typeface="メイリオ" panose="020B0604030504040204" pitchFamily="50" charset="-128"/>
              </a:rPr>
              <a:t>健康科学大学看護学部　</a:t>
            </a:r>
            <a:r>
              <a:rPr lang="en-US" altLang="ja-JP" sz="1200" b="1" dirty="0">
                <a:solidFill>
                  <a:srgbClr val="002060"/>
                </a:solidFill>
                <a:latin typeface="メイリオ" panose="020B0604030504040204" pitchFamily="50" charset="-128"/>
                <a:ea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rPr>
              <a:t>小林）</a:t>
            </a:r>
          </a:p>
          <a:p>
            <a:r>
              <a:rPr lang="en-US" altLang="ja-JP" sz="1200" b="1" dirty="0">
                <a:solidFill>
                  <a:srgbClr val="002060"/>
                </a:solidFill>
                <a:latin typeface="メイリオ" panose="020B0604030504040204" pitchFamily="50" charset="-128"/>
                <a:ea typeface="メイリオ" panose="020B0604030504040204" pitchFamily="50" charset="-128"/>
              </a:rPr>
              <a:t>TEL 0554-46-6630</a:t>
            </a:r>
          </a:p>
          <a:p>
            <a:r>
              <a:rPr lang="en-US" altLang="ja-JP" sz="1200" b="1" dirty="0">
                <a:solidFill>
                  <a:srgbClr val="002060"/>
                </a:solidFill>
                <a:latin typeface="メイリオ" panose="020B0604030504040204" pitchFamily="50" charset="-128"/>
                <a:ea typeface="メイリオ" panose="020B0604030504040204" pitchFamily="50" charset="-128"/>
              </a:rPr>
              <a:t>FAX 0554-46-6630</a:t>
            </a:r>
          </a:p>
          <a:p>
            <a:r>
              <a:rPr lang="en-US" altLang="ja-JP" sz="1200" b="1" dirty="0">
                <a:solidFill>
                  <a:srgbClr val="002060"/>
                </a:solidFill>
                <a:latin typeface="メイリオ" panose="020B0604030504040204" pitchFamily="50" charset="-128"/>
                <a:ea typeface="メイリオ" panose="020B0604030504040204" pitchFamily="50" charset="-128"/>
              </a:rPr>
              <a:t>e-mail m.kobayashi@kenkoudai.ac.jp</a:t>
            </a:r>
          </a:p>
        </p:txBody>
      </p:sp>
      <p:cxnSp>
        <p:nvCxnSpPr>
          <p:cNvPr id="17" name="直線コネクタ 16"/>
          <p:cNvCxnSpPr/>
          <p:nvPr/>
        </p:nvCxnSpPr>
        <p:spPr>
          <a:xfrm>
            <a:off x="2317985" y="10856929"/>
            <a:ext cx="0" cy="227896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4385278" y="8887944"/>
            <a:ext cx="1343365" cy="33855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r>
              <a:rPr kumimoji="1" lang="ja-JP" altLang="en-US" sz="1400" b="1" dirty="0">
                <a:latin typeface="メイリオ" panose="020B0604030504040204" pitchFamily="50" charset="-128"/>
                <a:ea typeface="メイリオ" panose="020B0604030504040204" pitchFamily="50" charset="-128"/>
              </a:rPr>
              <a:t>お問い合わせ</a:t>
            </a:r>
          </a:p>
        </p:txBody>
      </p:sp>
      <p:sp>
        <p:nvSpPr>
          <p:cNvPr id="19" name="テキスト ボックス 29"/>
          <p:cNvSpPr txBox="1"/>
          <p:nvPr/>
        </p:nvSpPr>
        <p:spPr>
          <a:xfrm>
            <a:off x="217612" y="2470273"/>
            <a:ext cx="7340346" cy="2246769"/>
          </a:xfrm>
          <a:prstGeom prst="rect">
            <a:avLst/>
          </a:prstGeom>
          <a:ln w="57150">
            <a:solidFill>
              <a:srgbClr val="92D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2525" b="1" dirty="0">
                <a:solidFill>
                  <a:srgbClr val="336699"/>
                </a:solidFill>
                <a:latin typeface="メイリオ" panose="020B0604030504040204" pitchFamily="50" charset="-128"/>
                <a:ea typeface="メイリオ" panose="020B0604030504040204" pitchFamily="50" charset="-128"/>
              </a:rPr>
              <a:t>●</a:t>
            </a:r>
            <a:r>
              <a:rPr lang="ja-JP" altLang="en-US" sz="2000" b="1" dirty="0">
                <a:solidFill>
                  <a:srgbClr val="336699"/>
                </a:solidFill>
                <a:latin typeface="メイリオ" panose="020B0604030504040204" pitchFamily="50" charset="-128"/>
                <a:ea typeface="メイリオ" panose="020B0604030504040204" pitchFamily="50" charset="-128"/>
              </a:rPr>
              <a:t>第</a:t>
            </a:r>
            <a:r>
              <a:rPr lang="en-US" altLang="ja-JP" sz="2000" b="1" dirty="0">
                <a:solidFill>
                  <a:srgbClr val="336699"/>
                </a:solidFill>
                <a:latin typeface="メイリオ" panose="020B0604030504040204" pitchFamily="50" charset="-128"/>
                <a:ea typeface="メイリオ" panose="020B0604030504040204" pitchFamily="50" charset="-128"/>
              </a:rPr>
              <a:t>1</a:t>
            </a:r>
            <a:r>
              <a:rPr lang="ja-JP" altLang="en-US" sz="2000" b="1" dirty="0">
                <a:solidFill>
                  <a:srgbClr val="336699"/>
                </a:solidFill>
                <a:latin typeface="メイリオ" panose="020B0604030504040204" pitchFamily="50" charset="-128"/>
                <a:ea typeface="メイリオ" panose="020B0604030504040204" pitchFamily="50" charset="-128"/>
              </a:rPr>
              <a:t>回</a:t>
            </a:r>
            <a:r>
              <a:rPr lang="ja-JP" altLang="en-US" sz="2525" b="1" dirty="0">
                <a:solidFill>
                  <a:srgbClr val="336699"/>
                </a:solidFill>
                <a:latin typeface="メイリオ" panose="020B0604030504040204" pitchFamily="50" charset="-128"/>
                <a:ea typeface="メイリオ" panose="020B0604030504040204" pitchFamily="50" charset="-128"/>
              </a:rPr>
              <a:t>  </a:t>
            </a:r>
            <a:r>
              <a:rPr lang="en-US" altLang="ja-JP" sz="2800" b="1" dirty="0">
                <a:solidFill>
                  <a:srgbClr val="336699"/>
                </a:solidFill>
                <a:latin typeface="メイリオ" panose="020B0604030504040204" pitchFamily="50" charset="-128"/>
                <a:ea typeface="メイリオ" panose="020B0604030504040204" pitchFamily="50" charset="-128"/>
              </a:rPr>
              <a:t>9</a:t>
            </a:r>
            <a:r>
              <a:rPr lang="ja-JP" altLang="en-US" sz="2800" b="1" dirty="0">
                <a:solidFill>
                  <a:srgbClr val="336699"/>
                </a:solidFill>
                <a:latin typeface="メイリオ" panose="020B0604030504040204" pitchFamily="50" charset="-128"/>
                <a:ea typeface="メイリオ" panose="020B0604030504040204" pitchFamily="50" charset="-128"/>
              </a:rPr>
              <a:t>月 </a:t>
            </a:r>
            <a:r>
              <a:rPr lang="en-US" altLang="ja-JP" sz="2800" b="1" dirty="0">
                <a:solidFill>
                  <a:srgbClr val="336699"/>
                </a:solidFill>
                <a:latin typeface="メイリオ" panose="020B0604030504040204" pitchFamily="50" charset="-128"/>
                <a:ea typeface="メイリオ" panose="020B0604030504040204" pitchFamily="50" charset="-128"/>
              </a:rPr>
              <a:t>8</a:t>
            </a:r>
            <a:r>
              <a:rPr lang="ja-JP" altLang="en-US" sz="2800" b="1" dirty="0">
                <a:solidFill>
                  <a:srgbClr val="336699"/>
                </a:solidFill>
                <a:latin typeface="メイリオ" panose="020B0604030504040204" pitchFamily="50" charset="-128"/>
                <a:ea typeface="メイリオ" panose="020B0604030504040204" pitchFamily="50" charset="-128"/>
              </a:rPr>
              <a:t>日 </a:t>
            </a:r>
            <a:r>
              <a:rPr lang="en-US" altLang="ja-JP" sz="2800" b="1" dirty="0">
                <a:solidFill>
                  <a:srgbClr val="336699"/>
                </a:solidFill>
                <a:latin typeface="メイリオ" panose="020B0604030504040204" pitchFamily="50" charset="-128"/>
                <a:ea typeface="メイリオ" panose="020B0604030504040204" pitchFamily="50" charset="-128"/>
              </a:rPr>
              <a:t>(</a:t>
            </a:r>
            <a:r>
              <a:rPr lang="ja-JP" altLang="en-US" sz="2800" b="1" dirty="0">
                <a:solidFill>
                  <a:srgbClr val="336699"/>
                </a:solidFill>
                <a:latin typeface="メイリオ" panose="020B0604030504040204" pitchFamily="50" charset="-128"/>
                <a:ea typeface="メイリオ" panose="020B0604030504040204" pitchFamily="50" charset="-128"/>
              </a:rPr>
              <a:t>土</a:t>
            </a:r>
            <a:r>
              <a:rPr lang="en-US" altLang="ja-JP" sz="2800" b="1" dirty="0">
                <a:solidFill>
                  <a:srgbClr val="336699"/>
                </a:solidFill>
                <a:latin typeface="メイリオ" panose="020B0604030504040204" pitchFamily="50" charset="-128"/>
                <a:ea typeface="メイリオ" panose="020B0604030504040204" pitchFamily="50" charset="-128"/>
              </a:rPr>
              <a:t>)</a:t>
            </a:r>
            <a:r>
              <a:rPr lang="ja-JP" altLang="en-US" sz="2800" b="1" dirty="0">
                <a:solidFill>
                  <a:srgbClr val="336699"/>
                </a:solidFill>
                <a:latin typeface="メイリオ" panose="020B0604030504040204" pitchFamily="50" charset="-128"/>
                <a:ea typeface="メイリオ" panose="020B0604030504040204" pitchFamily="50" charset="-128"/>
              </a:rPr>
              <a:t> </a:t>
            </a:r>
            <a:r>
              <a:rPr lang="en-US" altLang="ja-JP" sz="2800" b="1" dirty="0">
                <a:solidFill>
                  <a:srgbClr val="336699"/>
                </a:solidFill>
                <a:latin typeface="メイリオ" panose="020B0604030504040204" pitchFamily="50" charset="-128"/>
                <a:ea typeface="メイリオ" panose="020B0604030504040204" pitchFamily="50" charset="-128"/>
              </a:rPr>
              <a:t>13:00</a:t>
            </a:r>
            <a:r>
              <a:rPr lang="ja-JP" altLang="en-US" sz="2800" b="1" dirty="0">
                <a:solidFill>
                  <a:srgbClr val="336699"/>
                </a:solidFill>
                <a:latin typeface="メイリオ" panose="020B0604030504040204" pitchFamily="50" charset="-128"/>
                <a:ea typeface="メイリオ" panose="020B0604030504040204" pitchFamily="50" charset="-128"/>
              </a:rPr>
              <a:t>～</a:t>
            </a:r>
            <a:r>
              <a:rPr lang="en-US" altLang="ja-JP" sz="2800" b="1" dirty="0">
                <a:solidFill>
                  <a:srgbClr val="336699"/>
                </a:solidFill>
                <a:latin typeface="メイリオ" panose="020B0604030504040204" pitchFamily="50" charset="-128"/>
                <a:ea typeface="メイリオ" panose="020B0604030504040204" pitchFamily="50" charset="-128"/>
              </a:rPr>
              <a:t>16:00</a:t>
            </a:r>
          </a:p>
          <a:p>
            <a:r>
              <a:rPr lang="ja-JP" altLang="en-US" sz="1800" b="1" dirty="0">
                <a:solidFill>
                  <a:srgbClr val="336699"/>
                </a:solidFill>
                <a:latin typeface="メイリオ" panose="020B0604030504040204" pitchFamily="50" charset="-128"/>
                <a:ea typeface="メイリオ" panose="020B0604030504040204" pitchFamily="50" charset="-128"/>
              </a:rPr>
              <a:t>　　　　　　</a:t>
            </a:r>
            <a:r>
              <a:rPr lang="ja-JP" altLang="en-US" sz="2400" b="1" u="sng" dirty="0">
                <a:solidFill>
                  <a:srgbClr val="336699"/>
                </a:solidFill>
                <a:latin typeface="メイリオ" panose="020B0604030504040204" pitchFamily="50" charset="-128"/>
                <a:ea typeface="メイリオ" panose="020B0604030504040204" pitchFamily="50" charset="-128"/>
              </a:rPr>
              <a:t>山梨県立大学池田キャンパス</a:t>
            </a:r>
            <a:r>
              <a:rPr lang="ja-JP" altLang="en-US" sz="2400" b="1" dirty="0">
                <a:solidFill>
                  <a:srgbClr val="336699"/>
                </a:solidFill>
                <a:latin typeface="メイリオ" panose="020B0604030504040204" pitchFamily="50" charset="-128"/>
                <a:ea typeface="メイリオ" panose="020B0604030504040204" pitchFamily="50" charset="-128"/>
              </a:rPr>
              <a:t>　講堂</a:t>
            </a:r>
            <a:endParaRPr lang="en-US" altLang="ja-JP" sz="2400" b="1" dirty="0">
              <a:solidFill>
                <a:srgbClr val="336699"/>
              </a:solidFill>
              <a:latin typeface="メイリオ" panose="020B0604030504040204" pitchFamily="50" charset="-128"/>
              <a:ea typeface="メイリオ" panose="020B0604030504040204" pitchFamily="50" charset="-128"/>
            </a:endParaRPr>
          </a:p>
          <a:p>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「薬剤の安全管理</a:t>
            </a:r>
            <a:r>
              <a:rPr lang="en-US" altLang="ja-JP"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カリウム製剤の事故を受けて</a:t>
            </a:r>
            <a:r>
              <a:rPr lang="en-US" altLang="ja-JP"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（仮題）</a:t>
            </a:r>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多忙な日常業務、患者の高齢化、後発医薬品の使用等による薬剤管理の煩雑さ、近年でも減らないカリウム</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製剤の事故等の医療・福祉現場での問題について、日本の薬剤の安全管理への取り組みの中心的立場にある</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土屋先生と共に考えましょう。　</a:t>
            </a:r>
            <a:endParaRPr lang="en-US" altLang="ja-JP" sz="11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講師</a:t>
            </a:r>
            <a:r>
              <a:rPr lang="en-US" altLang="ja-JP"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土屋文人氏</a:t>
            </a:r>
            <a:r>
              <a:rPr lang="ja-JP" altLang="en-US" sz="15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（前日本病院薬剤師会副会長・国際医療福祉大学特任教授）</a:t>
            </a:r>
          </a:p>
        </p:txBody>
      </p:sp>
      <p:sp>
        <p:nvSpPr>
          <p:cNvPr id="25" name="テキスト ボックス 29"/>
          <p:cNvSpPr txBox="1"/>
          <p:nvPr/>
        </p:nvSpPr>
        <p:spPr>
          <a:xfrm>
            <a:off x="217612" y="7063689"/>
            <a:ext cx="7322029" cy="2139047"/>
          </a:xfrm>
          <a:prstGeom prst="rect">
            <a:avLst/>
          </a:prstGeom>
          <a:ln w="57150"/>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2525" b="1" dirty="0">
                <a:solidFill>
                  <a:srgbClr val="336699"/>
                </a:solidFill>
                <a:latin typeface="メイリオ" panose="020B0604030504040204" pitchFamily="50" charset="-128"/>
                <a:ea typeface="メイリオ" panose="020B0604030504040204" pitchFamily="50" charset="-128"/>
              </a:rPr>
              <a:t>●</a:t>
            </a:r>
            <a:r>
              <a:rPr lang="ja-JP" altLang="en-US" sz="2000" b="1" dirty="0">
                <a:solidFill>
                  <a:srgbClr val="336699"/>
                </a:solidFill>
                <a:latin typeface="メイリオ" panose="020B0604030504040204" pitchFamily="50" charset="-128"/>
                <a:ea typeface="メイリオ" panose="020B0604030504040204" pitchFamily="50" charset="-128"/>
              </a:rPr>
              <a:t>第</a:t>
            </a:r>
            <a:r>
              <a:rPr lang="en-US" altLang="ja-JP" sz="2000" b="1" dirty="0">
                <a:solidFill>
                  <a:srgbClr val="336699"/>
                </a:solidFill>
                <a:latin typeface="メイリオ" panose="020B0604030504040204" pitchFamily="50" charset="-128"/>
                <a:ea typeface="メイリオ" panose="020B0604030504040204" pitchFamily="50" charset="-128"/>
              </a:rPr>
              <a:t>3</a:t>
            </a:r>
            <a:r>
              <a:rPr lang="ja-JP" altLang="en-US" sz="2000" b="1" dirty="0">
                <a:solidFill>
                  <a:srgbClr val="336699"/>
                </a:solidFill>
                <a:latin typeface="メイリオ" panose="020B0604030504040204" pitchFamily="50" charset="-128"/>
                <a:ea typeface="メイリオ" panose="020B0604030504040204" pitchFamily="50" charset="-128"/>
              </a:rPr>
              <a:t>回  </a:t>
            </a:r>
            <a:r>
              <a:rPr lang="en-US" altLang="ja-JP" sz="2800" b="1" dirty="0">
                <a:solidFill>
                  <a:srgbClr val="336699"/>
                </a:solidFill>
                <a:latin typeface="メイリオ" panose="020B0604030504040204" pitchFamily="50" charset="-128"/>
                <a:ea typeface="メイリオ" panose="020B0604030504040204" pitchFamily="50" charset="-128"/>
              </a:rPr>
              <a:t>3</a:t>
            </a:r>
            <a:r>
              <a:rPr lang="ja-JP" altLang="en-US" sz="2800" b="1" dirty="0">
                <a:solidFill>
                  <a:srgbClr val="336699"/>
                </a:solidFill>
                <a:latin typeface="メイリオ" panose="020B0604030504040204" pitchFamily="50" charset="-128"/>
                <a:ea typeface="メイリオ" panose="020B0604030504040204" pitchFamily="50" charset="-128"/>
              </a:rPr>
              <a:t>月 </a:t>
            </a:r>
            <a:r>
              <a:rPr lang="en-US" altLang="ja-JP" sz="2800" b="1" dirty="0">
                <a:solidFill>
                  <a:srgbClr val="336699"/>
                </a:solidFill>
                <a:latin typeface="メイリオ" panose="020B0604030504040204" pitchFamily="50" charset="-128"/>
                <a:ea typeface="メイリオ" panose="020B0604030504040204" pitchFamily="50" charset="-128"/>
              </a:rPr>
              <a:t>2</a:t>
            </a:r>
            <a:r>
              <a:rPr lang="ja-JP" altLang="en-US" sz="2800" b="1" dirty="0">
                <a:solidFill>
                  <a:srgbClr val="336699"/>
                </a:solidFill>
                <a:latin typeface="メイリオ" panose="020B0604030504040204" pitchFamily="50" charset="-128"/>
                <a:ea typeface="メイリオ" panose="020B0604030504040204" pitchFamily="50" charset="-128"/>
              </a:rPr>
              <a:t>日 </a:t>
            </a:r>
            <a:r>
              <a:rPr lang="en-US" altLang="ja-JP" sz="2800" b="1" dirty="0">
                <a:solidFill>
                  <a:srgbClr val="336699"/>
                </a:solidFill>
                <a:latin typeface="メイリオ" panose="020B0604030504040204" pitchFamily="50" charset="-128"/>
                <a:ea typeface="メイリオ" panose="020B0604030504040204" pitchFamily="50" charset="-128"/>
              </a:rPr>
              <a:t>(</a:t>
            </a:r>
            <a:r>
              <a:rPr lang="ja-JP" altLang="en-US" sz="2800" b="1" dirty="0">
                <a:solidFill>
                  <a:srgbClr val="336699"/>
                </a:solidFill>
                <a:latin typeface="メイリオ" panose="020B0604030504040204" pitchFamily="50" charset="-128"/>
                <a:ea typeface="メイリオ" panose="020B0604030504040204" pitchFamily="50" charset="-128"/>
              </a:rPr>
              <a:t>土</a:t>
            </a:r>
            <a:r>
              <a:rPr lang="en-US" altLang="ja-JP" sz="2800" b="1" dirty="0">
                <a:solidFill>
                  <a:srgbClr val="336699"/>
                </a:solidFill>
                <a:latin typeface="メイリオ" panose="020B0604030504040204" pitchFamily="50" charset="-128"/>
                <a:ea typeface="メイリオ" panose="020B0604030504040204" pitchFamily="50" charset="-128"/>
              </a:rPr>
              <a:t>)</a:t>
            </a:r>
            <a:r>
              <a:rPr lang="ja-JP" altLang="en-US" sz="2800" b="1" dirty="0">
                <a:solidFill>
                  <a:srgbClr val="336699"/>
                </a:solidFill>
                <a:latin typeface="メイリオ" panose="020B0604030504040204" pitchFamily="50" charset="-128"/>
                <a:ea typeface="メイリオ" panose="020B0604030504040204" pitchFamily="50" charset="-128"/>
              </a:rPr>
              <a:t> </a:t>
            </a:r>
            <a:r>
              <a:rPr lang="en-US" altLang="ja-JP" sz="2800" b="1" dirty="0">
                <a:solidFill>
                  <a:srgbClr val="336699"/>
                </a:solidFill>
                <a:latin typeface="メイリオ" panose="020B0604030504040204" pitchFamily="50" charset="-128"/>
                <a:ea typeface="メイリオ" panose="020B0604030504040204" pitchFamily="50" charset="-128"/>
              </a:rPr>
              <a:t>13:00</a:t>
            </a:r>
            <a:r>
              <a:rPr lang="ja-JP" altLang="en-US" sz="2800" b="1" dirty="0">
                <a:solidFill>
                  <a:srgbClr val="336699"/>
                </a:solidFill>
                <a:latin typeface="メイリオ" panose="020B0604030504040204" pitchFamily="50" charset="-128"/>
                <a:ea typeface="メイリオ" panose="020B0604030504040204" pitchFamily="50" charset="-128"/>
              </a:rPr>
              <a:t>～</a:t>
            </a:r>
            <a:r>
              <a:rPr lang="en-US" altLang="ja-JP" sz="2800" b="1" dirty="0">
                <a:solidFill>
                  <a:srgbClr val="336699"/>
                </a:solidFill>
                <a:latin typeface="メイリオ" panose="020B0604030504040204" pitchFamily="50" charset="-128"/>
                <a:ea typeface="メイリオ" panose="020B0604030504040204" pitchFamily="50" charset="-128"/>
              </a:rPr>
              <a:t>16:30</a:t>
            </a:r>
          </a:p>
          <a:p>
            <a:r>
              <a:rPr lang="en-US" altLang="ja-JP" sz="2400" b="1" dirty="0">
                <a:solidFill>
                  <a:srgbClr val="336699"/>
                </a:solidFill>
                <a:latin typeface="メイリオ" panose="020B0604030504040204" pitchFamily="50" charset="-128"/>
                <a:ea typeface="メイリオ" panose="020B0604030504040204" pitchFamily="50" charset="-128"/>
              </a:rPr>
              <a:t>           </a:t>
            </a:r>
            <a:r>
              <a:rPr lang="ja-JP" altLang="en-US" sz="2400" b="1" dirty="0">
                <a:solidFill>
                  <a:srgbClr val="336699"/>
                </a:solidFill>
                <a:latin typeface="メイリオ" panose="020B0604030504040204" pitchFamily="50" charset="-128"/>
                <a:ea typeface="メイリオ" panose="020B0604030504040204" pitchFamily="50" charset="-128"/>
              </a:rPr>
              <a:t>　</a:t>
            </a:r>
            <a:r>
              <a:rPr lang="ja-JP" altLang="en-US" sz="2400" b="1" u="sng" dirty="0">
                <a:solidFill>
                  <a:srgbClr val="336699"/>
                </a:solidFill>
                <a:latin typeface="メイリオ" panose="020B0604030504040204" pitchFamily="50" charset="-128"/>
                <a:ea typeface="メイリオ" panose="020B0604030504040204" pitchFamily="50" charset="-128"/>
              </a:rPr>
              <a:t>山梨県立中央病院 </a:t>
            </a:r>
            <a:r>
              <a:rPr lang="ja-JP" altLang="en-US" sz="2400" b="1" dirty="0">
                <a:solidFill>
                  <a:srgbClr val="336699"/>
                </a:solidFill>
                <a:latin typeface="メイリオ" panose="020B0604030504040204" pitchFamily="50" charset="-128"/>
                <a:ea typeface="メイリオ" panose="020B0604030504040204" pitchFamily="50" charset="-128"/>
              </a:rPr>
              <a:t>多目的ホール</a:t>
            </a:r>
            <a:endParaRPr lang="en-US" altLang="ja-JP" sz="2400" b="1" dirty="0">
              <a:solidFill>
                <a:srgbClr val="336699"/>
              </a:solidFill>
              <a:latin typeface="メイリオ" panose="020B0604030504040204" pitchFamily="50" charset="-128"/>
              <a:ea typeface="メイリオ" panose="020B0604030504040204" pitchFamily="50" charset="-128"/>
            </a:endParaRPr>
          </a:p>
          <a:p>
            <a:r>
              <a:rPr lang="ja-JP" altLang="en-US" sz="2400" b="1" dirty="0">
                <a:solidFill>
                  <a:srgbClr val="FF0000"/>
                </a:solidFill>
                <a:latin typeface="メイリオ" panose="020B0604030504040204" pitchFamily="50" charset="-128"/>
                <a:ea typeface="メイリオ" panose="020B0604030504040204" pitchFamily="50" charset="-128"/>
              </a:rPr>
              <a:t>「事例分析手法を学ぶ</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時系列事象関連図を用いて</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400" b="1" dirty="0">
                <a:solidFill>
                  <a:srgbClr val="FF0000"/>
                </a:solidFill>
                <a:latin typeface="メイリオ" panose="020B0604030504040204" pitchFamily="50" charset="-128"/>
                <a:ea typeface="メイリオ" panose="020B0604030504040204" pitchFamily="50" charset="-128"/>
              </a:rPr>
              <a:t>」</a:t>
            </a:r>
            <a:endParaRPr lang="en-US" altLang="ja-JP" sz="2400" b="1" dirty="0">
              <a:solidFill>
                <a:srgbClr val="FF0000"/>
              </a:solidFill>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事例を用いて分析手法を学びます。時系列事象関連図の作成から要因分析までの基本を学び各自の施設で活用</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しましょう。セミナー</a:t>
            </a:r>
            <a:r>
              <a:rPr lang="en-US" altLang="ja-JP" sz="1100" b="1" dirty="0">
                <a:latin typeface="メイリオ" panose="020B0604030504040204" pitchFamily="50" charset="-128"/>
                <a:ea typeface="メイリオ" panose="020B0604030504040204" pitchFamily="50" charset="-128"/>
              </a:rPr>
              <a:t>3</a:t>
            </a:r>
            <a:r>
              <a:rPr lang="ja-JP" altLang="en-US" sz="1100" b="1" dirty="0">
                <a:latin typeface="メイリオ" panose="020B0604030504040204" pitchFamily="50" charset="-128"/>
                <a:ea typeface="メイリオ" panose="020B0604030504040204" pitchFamily="50" charset="-128"/>
              </a:rPr>
              <a:t>年目、さらにバージョンアップした研修にしましょう。</a:t>
            </a:r>
            <a:endParaRPr lang="en-US" altLang="ja-JP" sz="11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2000" b="1" dirty="0">
                <a:solidFill>
                  <a:srgbClr val="002060"/>
                </a:solidFill>
                <a:latin typeface="メイリオ" panose="020B0604030504040204" pitchFamily="50" charset="-128"/>
                <a:ea typeface="メイリオ" panose="020B0604030504040204" pitchFamily="50" charset="-128"/>
              </a:rPr>
              <a:t> 講師：小林美雪（</a:t>
            </a:r>
            <a:r>
              <a:rPr lang="zh-CN" altLang="en-US" sz="2000" b="1" dirty="0">
                <a:solidFill>
                  <a:srgbClr val="002060"/>
                </a:solidFill>
                <a:latin typeface="メイリオ" panose="020B0604030504040204" pitchFamily="50" charset="-128"/>
                <a:ea typeface="メイリオ" panose="020B0604030504040204" pitchFamily="50" charset="-128"/>
              </a:rPr>
              <a:t>健康科学大学看護学部</a:t>
            </a:r>
            <a:r>
              <a:rPr lang="ja-JP" altLang="en-US" sz="2000" b="1" dirty="0">
                <a:solidFill>
                  <a:srgbClr val="002060"/>
                </a:solidFill>
                <a:latin typeface="メイリオ" panose="020B0604030504040204" pitchFamily="50" charset="-128"/>
                <a:ea typeface="メイリオ" panose="020B0604030504040204" pitchFamily="50" charset="-128"/>
              </a:rPr>
              <a:t>）　　　　　　　　　　　　</a:t>
            </a:r>
            <a:endParaRPr lang="ja-JP" altLang="en-US" sz="1200" b="1" dirty="0">
              <a:solidFill>
                <a:srgbClr val="002060"/>
              </a:solidFill>
              <a:latin typeface="メイリオ" panose="020B0604030504040204" pitchFamily="50" charset="-128"/>
              <a:ea typeface="メイリオ" panose="020B0604030504040204" pitchFamily="50" charset="-128"/>
            </a:endParaRPr>
          </a:p>
        </p:txBody>
      </p:sp>
      <p:sp>
        <p:nvSpPr>
          <p:cNvPr id="28" name="テキスト ボックス 29"/>
          <p:cNvSpPr txBox="1"/>
          <p:nvPr/>
        </p:nvSpPr>
        <p:spPr>
          <a:xfrm>
            <a:off x="217611" y="4818806"/>
            <a:ext cx="7322029" cy="2128788"/>
          </a:xfrm>
          <a:prstGeom prst="rect">
            <a:avLst/>
          </a:prstGeom>
          <a:ln w="57150"/>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2525" b="1" dirty="0">
                <a:solidFill>
                  <a:srgbClr val="336699"/>
                </a:solidFill>
                <a:latin typeface="メイリオ" panose="020B0604030504040204" pitchFamily="50" charset="-128"/>
                <a:ea typeface="メイリオ" panose="020B0604030504040204" pitchFamily="50" charset="-128"/>
              </a:rPr>
              <a:t>●</a:t>
            </a:r>
            <a:r>
              <a:rPr lang="ja-JP" altLang="en-US" sz="2000" b="1" i="1" dirty="0">
                <a:solidFill>
                  <a:srgbClr val="336699"/>
                </a:solidFill>
                <a:latin typeface="メイリオ" panose="020B0604030504040204" pitchFamily="50" charset="-128"/>
                <a:ea typeface="メイリオ" panose="020B0604030504040204" pitchFamily="50" charset="-128"/>
              </a:rPr>
              <a:t>第</a:t>
            </a:r>
            <a:r>
              <a:rPr lang="en-US" altLang="ja-JP" sz="2000" b="1" i="1" dirty="0">
                <a:solidFill>
                  <a:srgbClr val="336699"/>
                </a:solidFill>
                <a:latin typeface="メイリオ" panose="020B0604030504040204" pitchFamily="50" charset="-128"/>
                <a:ea typeface="メイリオ" panose="020B0604030504040204" pitchFamily="50" charset="-128"/>
              </a:rPr>
              <a:t>2</a:t>
            </a:r>
            <a:r>
              <a:rPr lang="ja-JP" altLang="en-US" sz="2000" b="1" i="1" dirty="0">
                <a:solidFill>
                  <a:srgbClr val="336699"/>
                </a:solidFill>
                <a:latin typeface="メイリオ" panose="020B0604030504040204" pitchFamily="50" charset="-128"/>
                <a:ea typeface="メイリオ" panose="020B0604030504040204" pitchFamily="50" charset="-128"/>
              </a:rPr>
              <a:t>回  </a:t>
            </a:r>
            <a:r>
              <a:rPr lang="en-US" altLang="ja-JP" sz="2800" b="1" dirty="0">
                <a:solidFill>
                  <a:srgbClr val="336699"/>
                </a:solidFill>
                <a:latin typeface="メイリオ" panose="020B0604030504040204" pitchFamily="50" charset="-128"/>
                <a:ea typeface="メイリオ" panose="020B0604030504040204" pitchFamily="50" charset="-128"/>
              </a:rPr>
              <a:t>12</a:t>
            </a:r>
            <a:r>
              <a:rPr lang="ja-JP" altLang="en-US" sz="2800" b="1" dirty="0">
                <a:solidFill>
                  <a:srgbClr val="336699"/>
                </a:solidFill>
                <a:latin typeface="メイリオ" panose="020B0604030504040204" pitchFamily="50" charset="-128"/>
                <a:ea typeface="メイリオ" panose="020B0604030504040204" pitchFamily="50" charset="-128"/>
              </a:rPr>
              <a:t>月 </a:t>
            </a:r>
            <a:r>
              <a:rPr lang="en-US" altLang="ja-JP" sz="2800" b="1" dirty="0">
                <a:solidFill>
                  <a:srgbClr val="336699"/>
                </a:solidFill>
                <a:latin typeface="メイリオ" panose="020B0604030504040204" pitchFamily="50" charset="-128"/>
                <a:ea typeface="メイリオ" panose="020B0604030504040204" pitchFamily="50" charset="-128"/>
              </a:rPr>
              <a:t>8</a:t>
            </a:r>
            <a:r>
              <a:rPr lang="ja-JP" altLang="en-US" sz="2800" b="1" dirty="0">
                <a:solidFill>
                  <a:srgbClr val="336699"/>
                </a:solidFill>
                <a:latin typeface="メイリオ" panose="020B0604030504040204" pitchFamily="50" charset="-128"/>
                <a:ea typeface="メイリオ" panose="020B0604030504040204" pitchFamily="50" charset="-128"/>
              </a:rPr>
              <a:t>日 </a:t>
            </a:r>
            <a:r>
              <a:rPr lang="en-US" altLang="ja-JP" sz="2800" b="1" dirty="0">
                <a:solidFill>
                  <a:srgbClr val="336699"/>
                </a:solidFill>
                <a:latin typeface="メイリオ" panose="020B0604030504040204" pitchFamily="50" charset="-128"/>
                <a:ea typeface="メイリオ" panose="020B0604030504040204" pitchFamily="50" charset="-128"/>
              </a:rPr>
              <a:t>(</a:t>
            </a:r>
            <a:r>
              <a:rPr lang="ja-JP" altLang="en-US" sz="2800" b="1" dirty="0">
                <a:solidFill>
                  <a:srgbClr val="336699"/>
                </a:solidFill>
                <a:latin typeface="メイリオ" panose="020B0604030504040204" pitchFamily="50" charset="-128"/>
                <a:ea typeface="メイリオ" panose="020B0604030504040204" pitchFamily="50" charset="-128"/>
              </a:rPr>
              <a:t>土</a:t>
            </a:r>
            <a:r>
              <a:rPr lang="en-US" altLang="ja-JP" sz="2800" b="1" dirty="0">
                <a:solidFill>
                  <a:srgbClr val="336699"/>
                </a:solidFill>
                <a:latin typeface="メイリオ" panose="020B0604030504040204" pitchFamily="50" charset="-128"/>
                <a:ea typeface="メイリオ" panose="020B0604030504040204" pitchFamily="50" charset="-128"/>
              </a:rPr>
              <a:t>)</a:t>
            </a:r>
            <a:r>
              <a:rPr lang="ja-JP" altLang="en-US" sz="2800" b="1" dirty="0">
                <a:solidFill>
                  <a:srgbClr val="336699"/>
                </a:solidFill>
                <a:latin typeface="メイリオ" panose="020B0604030504040204" pitchFamily="50" charset="-128"/>
                <a:ea typeface="メイリオ" panose="020B0604030504040204" pitchFamily="50" charset="-128"/>
              </a:rPr>
              <a:t> </a:t>
            </a:r>
            <a:r>
              <a:rPr lang="en-US" altLang="ja-JP" sz="2800" b="1" dirty="0">
                <a:solidFill>
                  <a:srgbClr val="336699"/>
                </a:solidFill>
                <a:latin typeface="メイリオ" panose="020B0604030504040204" pitchFamily="50" charset="-128"/>
                <a:ea typeface="メイリオ" panose="020B0604030504040204" pitchFamily="50" charset="-128"/>
              </a:rPr>
              <a:t>13:30</a:t>
            </a:r>
            <a:r>
              <a:rPr lang="ja-JP" altLang="en-US" sz="2800" b="1" dirty="0">
                <a:solidFill>
                  <a:srgbClr val="336699"/>
                </a:solidFill>
                <a:latin typeface="メイリオ" panose="020B0604030504040204" pitchFamily="50" charset="-128"/>
                <a:ea typeface="メイリオ" panose="020B0604030504040204" pitchFamily="50" charset="-128"/>
              </a:rPr>
              <a:t>～</a:t>
            </a:r>
            <a:r>
              <a:rPr lang="en-US" altLang="ja-JP" sz="2800" b="1" dirty="0">
                <a:solidFill>
                  <a:srgbClr val="336699"/>
                </a:solidFill>
                <a:latin typeface="メイリオ" panose="020B0604030504040204" pitchFamily="50" charset="-128"/>
                <a:ea typeface="メイリオ" panose="020B0604030504040204" pitchFamily="50" charset="-128"/>
              </a:rPr>
              <a:t>16:30 </a:t>
            </a:r>
          </a:p>
          <a:p>
            <a:r>
              <a:rPr lang="ja-JP" altLang="en-US" sz="2400" b="1" dirty="0">
                <a:solidFill>
                  <a:srgbClr val="336699"/>
                </a:solidFill>
                <a:latin typeface="メイリオ" panose="020B0604030504040204" pitchFamily="50" charset="-128"/>
                <a:ea typeface="メイリオ" panose="020B0604030504040204" pitchFamily="50" charset="-128"/>
              </a:rPr>
              <a:t>　　　　  </a:t>
            </a:r>
            <a:r>
              <a:rPr lang="ja-JP" altLang="en-US" sz="2400" b="1" u="sng" dirty="0">
                <a:solidFill>
                  <a:srgbClr val="336699"/>
                </a:solidFill>
                <a:latin typeface="メイリオ" panose="020B0604030504040204" pitchFamily="50" charset="-128"/>
                <a:ea typeface="メイリオ" panose="020B0604030504040204" pitchFamily="50" charset="-128"/>
              </a:rPr>
              <a:t>山梨県立大学池田キャンパス </a:t>
            </a:r>
            <a:r>
              <a:rPr lang="en-US" altLang="ja-JP" sz="2400" b="1" dirty="0">
                <a:solidFill>
                  <a:srgbClr val="336699"/>
                </a:solidFill>
                <a:latin typeface="メイリオ" panose="020B0604030504040204" pitchFamily="50" charset="-128"/>
                <a:ea typeface="メイリオ" panose="020B0604030504040204" pitchFamily="50" charset="-128"/>
              </a:rPr>
              <a:t>101</a:t>
            </a:r>
            <a:r>
              <a:rPr lang="ja-JP" altLang="en-US" sz="2400" b="1" dirty="0">
                <a:solidFill>
                  <a:srgbClr val="336699"/>
                </a:solidFill>
                <a:latin typeface="メイリオ" panose="020B0604030504040204" pitchFamily="50" charset="-128"/>
                <a:ea typeface="メイリオ" panose="020B0604030504040204" pitchFamily="50" charset="-128"/>
              </a:rPr>
              <a:t>講義室</a:t>
            </a:r>
            <a:r>
              <a:rPr lang="en-US" altLang="ja-JP" sz="2800" b="1" dirty="0">
                <a:solidFill>
                  <a:srgbClr val="336699"/>
                </a:solidFill>
                <a:latin typeface="メイリオ" panose="020B0604030504040204" pitchFamily="50" charset="-128"/>
                <a:ea typeface="メイリオ" panose="020B0604030504040204" pitchFamily="50" charset="-128"/>
              </a:rPr>
              <a:t> </a:t>
            </a:r>
          </a:p>
          <a:p>
            <a:pPr>
              <a:lnSpc>
                <a:spcPts val="2800"/>
              </a:lnSpc>
            </a:pPr>
            <a:r>
              <a:rPr lang="ja-JP" altLang="en-US" sz="2400" b="1" dirty="0">
                <a:solidFill>
                  <a:srgbClr val="FF0000"/>
                </a:solidFill>
                <a:latin typeface="メイリオ" panose="020B0604030504040204" pitchFamily="50" charset="-128"/>
                <a:ea typeface="メイリオ" panose="020B0604030504040204" pitchFamily="50" charset="-128"/>
              </a:rPr>
              <a:t>「医療安全に必要なノンテクニカルスキル</a:t>
            </a:r>
            <a:r>
              <a:rPr lang="ja-JP" altLang="en-US" sz="1800" b="1" dirty="0">
                <a:solidFill>
                  <a:srgbClr val="FF0000"/>
                </a:solidFill>
                <a:latin typeface="メイリオ" panose="020B0604030504040204" pitchFamily="50" charset="-128"/>
                <a:ea typeface="メイリオ" panose="020B0604030504040204" pitchFamily="50" charset="-128"/>
              </a:rPr>
              <a:t>（仮題）</a:t>
            </a:r>
            <a:r>
              <a:rPr lang="ja-JP" altLang="en-US" sz="2525" b="1" dirty="0">
                <a:solidFill>
                  <a:srgbClr val="FF0000"/>
                </a:solidFill>
                <a:latin typeface="メイリオ" panose="020B0604030504040204" pitchFamily="50" charset="-128"/>
                <a:ea typeface="メイリオ" panose="020B0604030504040204" pitchFamily="50" charset="-128"/>
              </a:rPr>
              <a:t>」　　</a:t>
            </a:r>
            <a:endParaRPr lang="en-US" altLang="ja-JP" sz="2525" b="1" dirty="0">
              <a:solidFill>
                <a:srgbClr val="FF0000"/>
              </a:solidFill>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昨年好評を頂いた研修会です。今年度もさらにバージョンアップした研修を考えています。佐藤氏は全国の</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医療団体・医療機関でノンテクニカルスキルの研修会を開催し、多職種連携に貢献しています。</a:t>
            </a:r>
            <a:endParaRPr lang="en-US" altLang="ja-JP" sz="11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2000" b="1" dirty="0">
                <a:solidFill>
                  <a:srgbClr val="002060"/>
                </a:solidFill>
                <a:latin typeface="メイリオ" panose="020B0604030504040204" pitchFamily="50" charset="-128"/>
                <a:ea typeface="メイリオ" panose="020B0604030504040204" pitchFamily="50" charset="-128"/>
              </a:rPr>
              <a:t> 講師</a:t>
            </a:r>
            <a:r>
              <a:rPr lang="en-US" altLang="ja-JP" sz="2000" b="1" dirty="0">
                <a:solidFill>
                  <a:srgbClr val="002060"/>
                </a:solidFill>
                <a:latin typeface="メイリオ" panose="020B0604030504040204" pitchFamily="50" charset="-128"/>
                <a:ea typeface="メイリオ" panose="020B0604030504040204" pitchFamily="50" charset="-128"/>
              </a:rPr>
              <a:t>:</a:t>
            </a:r>
            <a:r>
              <a:rPr lang="ja-JP" altLang="en-US" sz="2000" b="1" dirty="0">
                <a:solidFill>
                  <a:srgbClr val="002060"/>
                </a:solidFill>
                <a:latin typeface="メイリオ" panose="020B0604030504040204" pitchFamily="50" charset="-128"/>
                <a:ea typeface="メイリオ" panose="020B0604030504040204" pitchFamily="50" charset="-128"/>
              </a:rPr>
              <a:t>佐藤和弘氏</a:t>
            </a:r>
            <a:r>
              <a:rPr lang="ja-JP" altLang="en-US" sz="1800" b="1" dirty="0">
                <a:solidFill>
                  <a:srgbClr val="002060"/>
                </a:solidFill>
                <a:latin typeface="メイリオ" panose="020B0604030504040204" pitchFamily="50" charset="-128"/>
                <a:ea typeface="メイリオ" panose="020B0604030504040204" pitchFamily="50" charset="-128"/>
              </a:rPr>
              <a:t>（メディカルアートディレクター）</a:t>
            </a:r>
            <a:r>
              <a:rPr lang="ja-JP" altLang="en-US" sz="2000" b="1" dirty="0">
                <a:solidFill>
                  <a:srgbClr val="002060"/>
                </a:solidFill>
                <a:latin typeface="メイリオ" panose="020B0604030504040204" pitchFamily="50" charset="-128"/>
                <a:ea typeface="メイリオ" panose="020B0604030504040204" pitchFamily="50" charset="-128"/>
              </a:rPr>
              <a:t>　</a:t>
            </a:r>
            <a:endParaRPr lang="ja-JP" altLang="en-US" sz="1200" b="1" dirty="0">
              <a:solidFill>
                <a:srgbClr val="002060"/>
              </a:solidFill>
              <a:latin typeface="メイリオ" panose="020B0604030504040204" pitchFamily="50" charset="-128"/>
              <a:ea typeface="メイリオ" panose="020B0604030504040204" pitchFamily="50" charset="-128"/>
            </a:endParaRPr>
          </a:p>
        </p:txBody>
      </p:sp>
      <p:sp>
        <p:nvSpPr>
          <p:cNvPr id="13" name="テキスト ボックス 17"/>
          <p:cNvSpPr txBox="1"/>
          <p:nvPr/>
        </p:nvSpPr>
        <p:spPr>
          <a:xfrm>
            <a:off x="26072" y="484478"/>
            <a:ext cx="7775576" cy="2000548"/>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3600" dirty="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lang="en-US" altLang="ja-JP" sz="3600" b="1" dirty="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2018</a:t>
            </a:r>
            <a:r>
              <a:rPr lang="ja-JP" altLang="en-US" sz="3600" b="1" dirty="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年度</a:t>
            </a:r>
            <a:r>
              <a:rPr lang="ja-JP" altLang="en-US" sz="2800" b="1" dirty="0">
                <a:ln w="0"/>
                <a:solidFill>
                  <a:srgbClr val="FF0000"/>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a:t>
            </a:r>
            <a:r>
              <a:rPr lang="ja-JP" altLang="en-US" sz="2800" dirty="0">
                <a:ln w="0"/>
                <a:solidFill>
                  <a:srgbClr val="FF0000"/>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a:t>
            </a:r>
            <a:r>
              <a:rPr lang="ja-JP" altLang="en-US" sz="2000" dirty="0">
                <a:ln w="0"/>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一般社団法人</a:t>
            </a:r>
            <a:endParaRPr lang="en-US" altLang="ja-JP" sz="2000" dirty="0">
              <a:ln w="0"/>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a:p>
            <a:r>
              <a:rPr lang="ja-JP" altLang="en-US" sz="2800" dirty="0">
                <a:ln w="0"/>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山梨医療安全研究会主催</a:t>
            </a:r>
            <a:endParaRPr lang="en-US" altLang="ja-JP" sz="2800" dirty="0">
              <a:ln w="0"/>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a:p>
            <a:endParaRPr lang="en-US" altLang="ja-JP" sz="2000" dirty="0">
              <a:ln w="0"/>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a:p>
            <a:r>
              <a:rPr lang="ja-JP" altLang="en-US" sz="4000" dirty="0">
                <a:ln w="0"/>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a:t>
            </a:r>
            <a:r>
              <a:rPr lang="ja-JP" altLang="en-US" sz="4000" b="1" dirty="0">
                <a:ln w="0"/>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医療安全教育セミナー</a:t>
            </a:r>
          </a:p>
        </p:txBody>
      </p:sp>
      <p:pic>
        <p:nvPicPr>
          <p:cNvPr id="15" name="Picture 2" descr="山梨医療安全研究会ロゴ（白版）"/>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213" y="10354972"/>
            <a:ext cx="3208653" cy="38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1169954" y="10146236"/>
            <a:ext cx="1148031" cy="276999"/>
          </a:xfrm>
          <a:prstGeom prst="rect">
            <a:avLst/>
          </a:prstGeom>
          <a:solidFill>
            <a:schemeClr val="bg1"/>
          </a:solid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一般社団法人</a:t>
            </a:r>
          </a:p>
        </p:txBody>
      </p:sp>
      <p:sp>
        <p:nvSpPr>
          <p:cNvPr id="16" name="テキスト ボックス 15"/>
          <p:cNvSpPr txBox="1"/>
          <p:nvPr/>
        </p:nvSpPr>
        <p:spPr>
          <a:xfrm>
            <a:off x="391323" y="9289915"/>
            <a:ext cx="3325569" cy="30777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400" b="1" dirty="0"/>
              <a:t>セミナー参加者には</a:t>
            </a:r>
            <a:r>
              <a:rPr kumimoji="1" lang="ja-JP" altLang="en-US" sz="1400" b="1" dirty="0"/>
              <a:t>「修了証」</a:t>
            </a:r>
            <a:r>
              <a:rPr lang="ja-JP" altLang="en-US" sz="1400" b="1" dirty="0"/>
              <a:t>が出ます！</a:t>
            </a:r>
            <a:endParaRPr kumimoji="1" lang="ja-JP" altLang="en-US" sz="1400" b="1" dirty="0"/>
          </a:p>
        </p:txBody>
      </p:sp>
      <p:sp>
        <p:nvSpPr>
          <p:cNvPr id="5" name="吹き出し: 円形 4"/>
          <p:cNvSpPr/>
          <p:nvPr/>
        </p:nvSpPr>
        <p:spPr>
          <a:xfrm>
            <a:off x="1367161" y="9684871"/>
            <a:ext cx="2520626" cy="416206"/>
          </a:xfrm>
          <a:prstGeom prst="wedgeEllipseCallout">
            <a:avLst>
              <a:gd name="adj1" fmla="val 25213"/>
              <a:gd name="adj2" fmla="val -78439"/>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477157" y="9728405"/>
            <a:ext cx="2631057" cy="338554"/>
          </a:xfrm>
          <a:prstGeom prst="rect">
            <a:avLst/>
          </a:prstGeom>
          <a:noFill/>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申込用紙は裏面です！</a:t>
            </a:r>
          </a:p>
        </p:txBody>
      </p:sp>
    </p:spTree>
    <p:extLst>
      <p:ext uri="{BB962C8B-B14F-4D97-AF65-F5344CB8AC3E}">
        <p14:creationId xmlns:p14="http://schemas.microsoft.com/office/powerpoint/2010/main" val="321018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79714592"/>
              </p:ext>
            </p:extLst>
          </p:nvPr>
        </p:nvGraphicFramePr>
        <p:xfrm>
          <a:off x="248317" y="2673274"/>
          <a:ext cx="7123365" cy="4272045"/>
        </p:xfrm>
        <a:graphic>
          <a:graphicData uri="http://schemas.openxmlformats.org/drawingml/2006/table">
            <a:tbl>
              <a:tblPr firstRow="1" bandRow="1">
                <a:tableStyleId>{5940675A-B579-460E-94D1-54222C63F5DA}</a:tableStyleId>
              </a:tblPr>
              <a:tblGrid>
                <a:gridCol w="1617748">
                  <a:extLst>
                    <a:ext uri="{9D8B030D-6E8A-4147-A177-3AD203B41FA5}">
                      <a16:colId xmlns:a16="http://schemas.microsoft.com/office/drawing/2014/main" val="20000"/>
                    </a:ext>
                  </a:extLst>
                </a:gridCol>
                <a:gridCol w="5505617">
                  <a:extLst>
                    <a:ext uri="{9D8B030D-6E8A-4147-A177-3AD203B41FA5}">
                      <a16:colId xmlns:a16="http://schemas.microsoft.com/office/drawing/2014/main" val="20001"/>
                    </a:ext>
                  </a:extLst>
                </a:gridCol>
              </a:tblGrid>
              <a:tr h="911830">
                <a:tc>
                  <a:txBody>
                    <a:bodyPr/>
                    <a:lstStyle/>
                    <a:p>
                      <a:endParaRPr kumimoji="1" lang="ja-JP" altLang="en-US" dirty="0"/>
                    </a:p>
                  </a:txBody>
                  <a:tcPr/>
                </a:tc>
                <a:tc>
                  <a:txBody>
                    <a:bodyPr/>
                    <a:lstStyle/>
                    <a:p>
                      <a:r>
                        <a:rPr kumimoji="1" lang="ja-JP" altLang="en-US" dirty="0"/>
                        <a:t>山梨医療安全研究会会員の有無　いずれかに○をつけてください</a:t>
                      </a:r>
                      <a:endParaRPr kumimoji="1" lang="en-US" altLang="ja-JP" dirty="0"/>
                    </a:p>
                    <a:p>
                      <a:r>
                        <a:rPr kumimoji="1" lang="ja-JP" altLang="en-US" dirty="0"/>
                        <a:t>当日入会受け付けています</a:t>
                      </a:r>
                      <a:endParaRPr kumimoji="1" lang="en-US" altLang="ja-JP" dirty="0"/>
                    </a:p>
                    <a:p>
                      <a:endParaRPr kumimoji="1" lang="en-US" altLang="ja-JP" sz="800" dirty="0"/>
                    </a:p>
                    <a:p>
                      <a:r>
                        <a:rPr kumimoji="1" lang="ja-JP" altLang="en-US" dirty="0"/>
                        <a:t>（　　　　）会員　　　　　（　　　　　）　非会員</a:t>
                      </a:r>
                    </a:p>
                  </a:txBody>
                  <a:tcPr anchor="ctr"/>
                </a:tc>
                <a:extLst>
                  <a:ext uri="{0D108BD9-81ED-4DB2-BD59-A6C34878D82A}">
                    <a16:rowId xmlns:a16="http://schemas.microsoft.com/office/drawing/2014/main" val="10000"/>
                  </a:ext>
                </a:extLst>
              </a:tr>
              <a:tr h="893602">
                <a:tc>
                  <a:txBody>
                    <a:bodyPr/>
                    <a:lstStyle/>
                    <a:p>
                      <a:pPr algn="ctr"/>
                      <a:r>
                        <a:rPr kumimoji="1" lang="ja-JP" altLang="en-US" dirty="0"/>
                        <a:t>セミナー開催日</a:t>
                      </a:r>
                    </a:p>
                  </a:txBody>
                  <a:tcPr anchor="ctr"/>
                </a:tc>
                <a:tc>
                  <a:txBody>
                    <a:bodyPr/>
                    <a:lstStyle/>
                    <a:p>
                      <a:r>
                        <a:rPr kumimoji="1" lang="ja-JP" altLang="en-US" dirty="0"/>
                        <a:t>（　　　　）第１回　　９月 ８日　　　（　　　　　）第２回　１２月 ８日</a:t>
                      </a:r>
                      <a:endParaRPr kumimoji="1" lang="en-US" altLang="ja-JP" dirty="0"/>
                    </a:p>
                    <a:p>
                      <a:r>
                        <a:rPr kumimoji="1" lang="ja-JP" altLang="en-US" dirty="0"/>
                        <a:t>（　　　　）第３回　　３月 ２日　　</a:t>
                      </a:r>
                      <a:endParaRPr kumimoji="1" lang="en-US" altLang="ja-JP" dirty="0"/>
                    </a:p>
                    <a:p>
                      <a:r>
                        <a:rPr kumimoji="1" lang="en-US" altLang="ja-JP" sz="1400" dirty="0"/>
                        <a:t>※</a:t>
                      </a:r>
                      <a:r>
                        <a:rPr kumimoji="1" lang="ja-JP" altLang="en-US" sz="1400" dirty="0"/>
                        <a:t>　希望セミナーに〇をつけて下さい。　</a:t>
                      </a:r>
                      <a:endParaRPr kumimoji="1" lang="en-US" altLang="ja-JP" sz="1400" dirty="0"/>
                    </a:p>
                    <a:p>
                      <a:r>
                        <a:rPr kumimoji="1" lang="en-US" altLang="ja-JP" sz="1400" dirty="0"/>
                        <a:t>※</a:t>
                      </a:r>
                      <a:r>
                        <a:rPr kumimoji="1" lang="ja-JP" altLang="en-US" sz="1400" dirty="0"/>
                        <a:t>　</a:t>
                      </a:r>
                      <a:r>
                        <a:rPr kumimoji="1" lang="en-US" altLang="ja-JP" sz="1400" dirty="0"/>
                        <a:t>1</a:t>
                      </a:r>
                      <a:r>
                        <a:rPr kumimoji="1" lang="ja-JP" altLang="en-US" sz="1400" dirty="0"/>
                        <a:t>度に全ての申し込んでも、各回ごとの申し込みでも構いません。</a:t>
                      </a:r>
                    </a:p>
                  </a:txBody>
                  <a:tcPr anchor="ctr"/>
                </a:tc>
                <a:extLst>
                  <a:ext uri="{0D108BD9-81ED-4DB2-BD59-A6C34878D82A}">
                    <a16:rowId xmlns:a16="http://schemas.microsoft.com/office/drawing/2014/main" val="10001"/>
                  </a:ext>
                </a:extLst>
              </a:tr>
              <a:tr h="577007">
                <a:tc>
                  <a:txBody>
                    <a:bodyPr/>
                    <a:lstStyle/>
                    <a:p>
                      <a:pPr algn="ctr"/>
                      <a:r>
                        <a:rPr kumimoji="1" lang="ja-JP" altLang="en-US" dirty="0"/>
                        <a:t>氏名 　　　　　　（複数人記載可）</a:t>
                      </a:r>
                    </a:p>
                  </a:txBody>
                  <a:tcPr anchor="ctr"/>
                </a:tc>
                <a:tc>
                  <a:txBody>
                    <a:bodyPr/>
                    <a:lstStyle/>
                    <a:p>
                      <a:endParaRPr kumimoji="1" lang="ja-JP" altLang="en-US" dirty="0"/>
                    </a:p>
                  </a:txBody>
                  <a:tcPr/>
                </a:tc>
                <a:extLst>
                  <a:ext uri="{0D108BD9-81ED-4DB2-BD59-A6C34878D82A}">
                    <a16:rowId xmlns:a16="http://schemas.microsoft.com/office/drawing/2014/main" val="10002"/>
                  </a:ext>
                </a:extLst>
              </a:tr>
              <a:tr h="577007">
                <a:tc>
                  <a:txBody>
                    <a:bodyPr/>
                    <a:lstStyle/>
                    <a:p>
                      <a:pPr algn="ctr"/>
                      <a:r>
                        <a:rPr kumimoji="1" lang="ja-JP" altLang="en-US" dirty="0"/>
                        <a:t>勤務先</a:t>
                      </a:r>
                    </a:p>
                  </a:txBody>
                  <a:tcPr anchor="ctr"/>
                </a:tc>
                <a:tc>
                  <a:txBody>
                    <a:bodyPr/>
                    <a:lstStyle/>
                    <a:p>
                      <a:endParaRPr kumimoji="1" lang="ja-JP" altLang="en-US"/>
                    </a:p>
                  </a:txBody>
                  <a:tcPr/>
                </a:tc>
                <a:extLst>
                  <a:ext uri="{0D108BD9-81ED-4DB2-BD59-A6C34878D82A}">
                    <a16:rowId xmlns:a16="http://schemas.microsoft.com/office/drawing/2014/main" val="10003"/>
                  </a:ext>
                </a:extLst>
              </a:tr>
              <a:tr h="643009">
                <a:tc>
                  <a:txBody>
                    <a:bodyPr/>
                    <a:lstStyle/>
                    <a:p>
                      <a:pPr algn="ctr"/>
                      <a:r>
                        <a:rPr kumimoji="1" lang="ja-JP" altLang="en-US" dirty="0"/>
                        <a:t>電話番号</a:t>
                      </a:r>
                    </a:p>
                  </a:txBody>
                  <a:tcPr anchor="ctr"/>
                </a:tc>
                <a:tc>
                  <a:txBody>
                    <a:bodyPr/>
                    <a:lstStyle/>
                    <a:p>
                      <a:endParaRPr kumimoji="1" lang="ja-JP" altLang="en-US"/>
                    </a:p>
                  </a:txBody>
                  <a:tcPr/>
                </a:tc>
                <a:extLst>
                  <a:ext uri="{0D108BD9-81ED-4DB2-BD59-A6C34878D82A}">
                    <a16:rowId xmlns:a16="http://schemas.microsoft.com/office/drawing/2014/main" val="10004"/>
                  </a:ext>
                </a:extLst>
              </a:tr>
              <a:tr h="577007">
                <a:tc>
                  <a:txBody>
                    <a:bodyPr/>
                    <a:lstStyle/>
                    <a:p>
                      <a:pPr algn="ctr"/>
                      <a:r>
                        <a:rPr kumimoji="1" lang="ja-JP" altLang="en-US" dirty="0"/>
                        <a:t>Ｅメール</a:t>
                      </a:r>
                    </a:p>
                  </a:txBody>
                  <a:tcPr anchor="ctr"/>
                </a:tc>
                <a:tc>
                  <a:txBody>
                    <a:bodyPr/>
                    <a:lstStyle/>
                    <a:p>
                      <a:endParaRPr kumimoji="1" lang="ja-JP" altLang="en-US" dirty="0"/>
                    </a:p>
                  </a:txBody>
                  <a:tcPr/>
                </a:tc>
                <a:extLst>
                  <a:ext uri="{0D108BD9-81ED-4DB2-BD59-A6C34878D82A}">
                    <a16:rowId xmlns:a16="http://schemas.microsoft.com/office/drawing/2014/main" val="10005"/>
                  </a:ext>
                </a:extLst>
              </a:tr>
            </a:tbl>
          </a:graphicData>
        </a:graphic>
      </p:graphicFrame>
      <p:sp>
        <p:nvSpPr>
          <p:cNvPr id="6" name="テキスト ボックス 5"/>
          <p:cNvSpPr txBox="1"/>
          <p:nvPr/>
        </p:nvSpPr>
        <p:spPr>
          <a:xfrm>
            <a:off x="2332660" y="1870612"/>
            <a:ext cx="6270172" cy="584775"/>
          </a:xfrm>
          <a:prstGeom prst="rect">
            <a:avLst/>
          </a:prstGeom>
          <a:noFill/>
        </p:spPr>
        <p:txBody>
          <a:bodyPr wrap="square" rtlCol="0">
            <a:spAutoFit/>
          </a:bodyPr>
          <a:lstStyle/>
          <a:p>
            <a:r>
              <a:rPr kumimoji="1" lang="ja-JP" altLang="en-US" sz="3200" b="1" dirty="0"/>
              <a:t>申込用紙</a:t>
            </a:r>
            <a:r>
              <a:rPr kumimoji="1" lang="ja-JP" altLang="en-US" sz="3200" dirty="0"/>
              <a:t>　</a:t>
            </a:r>
            <a:r>
              <a:rPr kumimoji="1" lang="ja-JP" altLang="en-US" sz="2000" dirty="0"/>
              <a:t>（ＦＡＸのみ）</a:t>
            </a:r>
            <a:r>
              <a:rPr kumimoji="1" lang="ja-JP" altLang="en-US" dirty="0"/>
              <a:t>　</a:t>
            </a:r>
            <a:endParaRPr kumimoji="1" lang="ja-JP" altLang="en-US" sz="1200" b="1" dirty="0"/>
          </a:p>
        </p:txBody>
      </p:sp>
      <p:sp>
        <p:nvSpPr>
          <p:cNvPr id="7" name="正方形/長方形 6"/>
          <p:cNvSpPr/>
          <p:nvPr/>
        </p:nvSpPr>
        <p:spPr>
          <a:xfrm flipV="1">
            <a:off x="80553" y="1788210"/>
            <a:ext cx="7458891" cy="848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53715" y="7550591"/>
            <a:ext cx="1726755" cy="401007"/>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kumimoji="1" lang="ja-JP" altLang="en-US" dirty="0"/>
              <a:t>受講受付ＦＡＸ</a:t>
            </a:r>
          </a:p>
        </p:txBody>
      </p:sp>
      <p:sp>
        <p:nvSpPr>
          <p:cNvPr id="10" name="正方形/長方形 9"/>
          <p:cNvSpPr/>
          <p:nvPr/>
        </p:nvSpPr>
        <p:spPr>
          <a:xfrm>
            <a:off x="937694" y="7332705"/>
            <a:ext cx="5944281" cy="836780"/>
          </a:xfrm>
          <a:prstGeom prst="rect">
            <a:avLst/>
          </a:prstGeom>
          <a:noFill/>
          <a:ln w="57150">
            <a:solidFill>
              <a:srgbClr val="EE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 name="正方形/長方形 10"/>
          <p:cNvSpPr/>
          <p:nvPr/>
        </p:nvSpPr>
        <p:spPr>
          <a:xfrm>
            <a:off x="3235923" y="7495364"/>
            <a:ext cx="3235181" cy="584775"/>
          </a:xfrm>
          <a:prstGeom prst="rect">
            <a:avLst/>
          </a:prstGeom>
        </p:spPr>
        <p:txBody>
          <a:bodyPr wrap="none">
            <a:spAutoFit/>
          </a:bodyPr>
          <a:lstStyle/>
          <a:p>
            <a:r>
              <a:rPr lang="en-US" altLang="ja-JP" sz="3200" dirty="0">
                <a:solidFill>
                  <a:srgbClr val="002060"/>
                </a:solidFill>
                <a:latin typeface="メイリオ" panose="020B0604030504040204" pitchFamily="50" charset="-128"/>
                <a:ea typeface="メイリオ" panose="020B0604030504040204" pitchFamily="50" charset="-128"/>
              </a:rPr>
              <a:t> 0554-46-6630</a:t>
            </a:r>
          </a:p>
        </p:txBody>
      </p:sp>
      <p:sp>
        <p:nvSpPr>
          <p:cNvPr id="14" name="テキスト ボックス 13"/>
          <p:cNvSpPr txBox="1"/>
          <p:nvPr/>
        </p:nvSpPr>
        <p:spPr>
          <a:xfrm>
            <a:off x="1593258" y="8850792"/>
            <a:ext cx="5130165" cy="646331"/>
          </a:xfrm>
          <a:prstGeom prst="rect">
            <a:avLst/>
          </a:prstGeom>
          <a:noFill/>
        </p:spPr>
        <p:txBody>
          <a:bodyPr wrap="square" rtlCol="0">
            <a:spAutoFit/>
          </a:bodyPr>
          <a:lstStyle/>
          <a:p>
            <a:r>
              <a:rPr kumimoji="1" lang="ja-JP" altLang="en-US" sz="1800" b="1" dirty="0">
                <a:latin typeface="HG丸ｺﾞｼｯｸM-PRO" panose="020F0600000000000000" pitchFamily="50" charset="-128"/>
                <a:ea typeface="HG丸ｺﾞｼｯｸM-PRO" panose="020F0600000000000000" pitchFamily="50" charset="-128"/>
              </a:rPr>
              <a:t>申込みは、</a:t>
            </a:r>
            <a:r>
              <a:rPr kumimoji="1" lang="ja-JP" altLang="en-US" sz="1800" b="1" u="sng" dirty="0">
                <a:solidFill>
                  <a:srgbClr val="FF0000"/>
                </a:solidFill>
                <a:latin typeface="HG丸ｺﾞｼｯｸM-PRO" panose="020F0600000000000000" pitchFamily="50" charset="-128"/>
                <a:ea typeface="HG丸ｺﾞｼｯｸM-PRO" panose="020F0600000000000000" pitchFamily="50" charset="-128"/>
              </a:rPr>
              <a:t>各セミナーの３日前まで</a:t>
            </a:r>
            <a:r>
              <a:rPr kumimoji="1" lang="ja-JP" altLang="en-US" sz="1800" b="1" dirty="0">
                <a:latin typeface="HG丸ｺﾞｼｯｸM-PRO" panose="020F0600000000000000" pitchFamily="50" charset="-128"/>
                <a:ea typeface="HG丸ｺﾞｼｯｸM-PRO" panose="020F0600000000000000" pitchFamily="50" charset="-128"/>
              </a:rPr>
              <a:t>受け付けています。</a:t>
            </a:r>
            <a:r>
              <a:rPr lang="ja-JP" altLang="en-US" sz="1800" b="1" dirty="0">
                <a:latin typeface="HG丸ｺﾞｼｯｸM-PRO" panose="020F0600000000000000" pitchFamily="50" charset="-128"/>
                <a:ea typeface="HG丸ｺﾞｼｯｸM-PRO" panose="020F0600000000000000" pitchFamily="50" charset="-128"/>
              </a:rPr>
              <a:t>この用紙をコピーしてお使いください。</a:t>
            </a:r>
            <a:endParaRPr kumimoji="1" lang="ja-JP" altLang="en-US" sz="1800" b="1" dirty="0">
              <a:latin typeface="HG丸ｺﾞｼｯｸM-PRO" panose="020F0600000000000000" pitchFamily="50" charset="-128"/>
              <a:ea typeface="HG丸ｺﾞｼｯｸM-PRO" panose="020F0600000000000000" pitchFamily="50" charset="-128"/>
            </a:endParaRPr>
          </a:p>
        </p:txBody>
      </p:sp>
      <p:sp>
        <p:nvSpPr>
          <p:cNvPr id="15" name="スクロール: 横 14"/>
          <p:cNvSpPr/>
          <p:nvPr/>
        </p:nvSpPr>
        <p:spPr>
          <a:xfrm>
            <a:off x="1338921" y="8575568"/>
            <a:ext cx="5447265" cy="1196781"/>
          </a:xfrm>
          <a:prstGeom prst="horizontalScroll">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2" name="テキスト ボックス 11">
            <a:extLst>
              <a:ext uri="{FF2B5EF4-FFF2-40B4-BE49-F238E27FC236}">
                <a16:creationId xmlns:a16="http://schemas.microsoft.com/office/drawing/2014/main" id="{F8401BB1-018F-46BB-9922-BDCE087AD871}"/>
              </a:ext>
            </a:extLst>
          </p:cNvPr>
          <p:cNvSpPr txBox="1"/>
          <p:nvPr/>
        </p:nvSpPr>
        <p:spPr>
          <a:xfrm>
            <a:off x="738023" y="506230"/>
            <a:ext cx="6143950" cy="1061829"/>
          </a:xfrm>
          <a:prstGeom prst="rect">
            <a:avLst/>
          </a:prstGeom>
          <a:solidFill>
            <a:srgbClr val="FFFF00"/>
          </a:solidFill>
          <a:ln w="28575">
            <a:solidFill>
              <a:schemeClr val="accent2"/>
            </a:solidFill>
          </a:ln>
        </p:spPr>
        <p:txBody>
          <a:bodyPr wrap="square" rtlCol="0" anchor="ctr">
            <a:spAutoFit/>
          </a:bodyPr>
          <a:lstStyle/>
          <a:p>
            <a:r>
              <a:rPr kumimoji="1" lang="ja-JP" altLang="en-US" sz="2000" dirty="0"/>
              <a:t>受講料：</a:t>
            </a:r>
            <a:r>
              <a:rPr kumimoji="1" lang="ja-JP" altLang="en-US" sz="2000" b="1" dirty="0"/>
              <a:t>会員</a:t>
            </a:r>
            <a:r>
              <a:rPr kumimoji="1" lang="ja-JP" altLang="en-US" sz="2000" b="1" u="sng" dirty="0"/>
              <a:t>無料</a:t>
            </a:r>
            <a:r>
              <a:rPr kumimoji="1" lang="ja-JP" altLang="en-US" sz="2000" b="1" dirty="0"/>
              <a:t>　非会員　</a:t>
            </a:r>
            <a:r>
              <a:rPr kumimoji="1" lang="ja-JP" altLang="en-US" sz="2000" b="1" u="sng" dirty="0"/>
              <a:t>２，０００円</a:t>
            </a:r>
            <a:r>
              <a:rPr lang="ja-JP" altLang="en-US" sz="2000" b="1" dirty="0"/>
              <a:t>　（</a:t>
            </a:r>
            <a:r>
              <a:rPr kumimoji="1" lang="ja-JP" altLang="en-US" sz="2000" b="1" dirty="0"/>
              <a:t>当日入会可）</a:t>
            </a:r>
            <a:endParaRPr lang="en-US" altLang="ja-JP" sz="2000" b="1" dirty="0"/>
          </a:p>
          <a:p>
            <a:endParaRPr lang="en-US" altLang="ja-JP" sz="1100" b="1" dirty="0"/>
          </a:p>
          <a:p>
            <a:pPr algn="ctr"/>
            <a:r>
              <a:rPr lang="ja-JP" altLang="en-US" sz="1600" b="1" dirty="0"/>
              <a:t>今年度より、非会員の受講料が変更となります。</a:t>
            </a:r>
            <a:endParaRPr lang="en-US" altLang="ja-JP" sz="1600" b="1" dirty="0"/>
          </a:p>
          <a:p>
            <a:pPr algn="ctr"/>
            <a:r>
              <a:rPr lang="ja-JP" altLang="en-US" sz="1600" b="1" dirty="0"/>
              <a:t>ご理解の程、宜しくお願いいたします。</a:t>
            </a:r>
            <a:r>
              <a:rPr lang="ja-JP" altLang="en-US" sz="1600" dirty="0"/>
              <a:t>　　　　　　</a:t>
            </a:r>
            <a:endParaRPr kumimoji="1" lang="ja-JP" altLang="en-US" sz="1600" dirty="0"/>
          </a:p>
        </p:txBody>
      </p:sp>
    </p:spTree>
    <p:extLst>
      <p:ext uri="{BB962C8B-B14F-4D97-AF65-F5344CB8AC3E}">
        <p14:creationId xmlns:p14="http://schemas.microsoft.com/office/powerpoint/2010/main" val="19124144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7.potx" id="{AEB7B507-A06E-40AE-820E-0613D7133D19}" vid="{892B6F8A-F774-410A-807C-8FB3DE0D5DC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37</Template>
  <TotalTime>0</TotalTime>
  <Words>109</Words>
  <Application>Microsoft Office PowerPoint</Application>
  <PresentationFormat>ユーザー設定</PresentationFormat>
  <Paragraphs>57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cp:revision>
  <dcterms:created xsi:type="dcterms:W3CDTF">2013-07-10T10:19:04Z</dcterms:created>
  <dcterms:modified xsi:type="dcterms:W3CDTF">2018-06-12T09:58:42Z</dcterms:modified>
</cp:coreProperties>
</file>